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356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291" r:id="rId29"/>
    <p:sldId id="292" r:id="rId30"/>
    <p:sldId id="288" r:id="rId31"/>
    <p:sldId id="290" r:id="rId32"/>
    <p:sldId id="286" r:id="rId33"/>
    <p:sldId id="283" r:id="rId34"/>
    <p:sldId id="293" r:id="rId35"/>
    <p:sldId id="296" r:id="rId36"/>
    <p:sldId id="298" r:id="rId37"/>
    <p:sldId id="299" r:id="rId38"/>
    <p:sldId id="315" r:id="rId39"/>
    <p:sldId id="287" r:id="rId40"/>
    <p:sldId id="294" r:id="rId41"/>
    <p:sldId id="300" r:id="rId42"/>
    <p:sldId id="301" r:id="rId43"/>
    <p:sldId id="316" r:id="rId44"/>
    <p:sldId id="302" r:id="rId45"/>
    <p:sldId id="303" r:id="rId46"/>
    <p:sldId id="304" r:id="rId47"/>
    <p:sldId id="295" r:id="rId48"/>
    <p:sldId id="326" r:id="rId49"/>
    <p:sldId id="327" r:id="rId50"/>
    <p:sldId id="328" r:id="rId51"/>
    <p:sldId id="284" r:id="rId52"/>
    <p:sldId id="317" r:id="rId53"/>
    <p:sldId id="318" r:id="rId54"/>
    <p:sldId id="325" r:id="rId55"/>
    <p:sldId id="278" r:id="rId56"/>
    <p:sldId id="361" r:id="rId57"/>
    <p:sldId id="364" r:id="rId58"/>
    <p:sldId id="363" r:id="rId59"/>
    <p:sldId id="359" r:id="rId60"/>
    <p:sldId id="358" r:id="rId61"/>
    <p:sldId id="319" r:id="rId62"/>
    <p:sldId id="329" r:id="rId63"/>
    <p:sldId id="330" r:id="rId64"/>
    <p:sldId id="331" r:id="rId65"/>
    <p:sldId id="332" r:id="rId66"/>
    <p:sldId id="333" r:id="rId67"/>
    <p:sldId id="336" r:id="rId68"/>
    <p:sldId id="338" r:id="rId69"/>
    <p:sldId id="339" r:id="rId70"/>
    <p:sldId id="340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50" r:id="rId79"/>
    <p:sldId id="351" r:id="rId80"/>
    <p:sldId id="349" r:id="rId81"/>
    <p:sldId id="352" r:id="rId82"/>
    <p:sldId id="354" r:id="rId83"/>
    <p:sldId id="355" r:id="rId84"/>
    <p:sldId id="257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Rokkitt" panose="020B0604020202020204" charset="0"/>
      <p:regular r:id="rId93"/>
      <p:bold r:id="rId94"/>
    </p:embeddedFont>
    <p:embeddedFont>
      <p:font typeface="Rubik" panose="020B0604020202020204" charset="-79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's a Computer" id="{1EE14D6C-400E-2E42-AE55-236DAACD7CC1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Computer History" id="{47E4A98D-CF5B-1645-85F0-9ECD24EE551E}">
          <p14:sldIdLst>
            <p14:sldId id="356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61"/>
            <p14:sldId id="364"/>
            <p14:sldId id="363"/>
            <p14:sldId id="359"/>
            <p14:sldId id="358"/>
          </p14:sldIdLst>
        </p14:section>
        <p14:section name="Software" id="{CC45AE1B-F306-CF44-87E1-3DF2A4BF6B48}">
          <p14:sldIdLst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0"/>
    <a:srgbClr val="FFDBA9"/>
    <a:srgbClr val="C1E4F7"/>
    <a:srgbClr val="99D5CA"/>
    <a:srgbClr val="1282A2"/>
    <a:srgbClr val="FFFFFF"/>
    <a:srgbClr val="F55D3E"/>
    <a:srgbClr val="FEFCFB"/>
    <a:srgbClr val="715978"/>
    <a:srgbClr val="1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7" autoAdjust="0"/>
    <p:restoredTop sz="94637" autoAdjust="0"/>
  </p:normalViewPr>
  <p:slideViewPr>
    <p:cSldViewPr showGuides="1">
      <p:cViewPr varScale="1">
        <p:scale>
          <a:sx n="73" d="100"/>
          <a:sy n="73" d="100"/>
        </p:scale>
        <p:origin x="2496" y="5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3S5BLs51yDQ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microsoft.com/office/2007/relationships/hdphoto" Target="../media/hdphoto5.wdp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microsoft.com/office/2007/relationships/hdphoto" Target="../media/hdphoto7.wdp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5.wdp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image" Target="../media/image73.png"/><Relationship Id="rId10" Type="http://schemas.openxmlformats.org/officeDocument/2006/relationships/image" Target="../media/image64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f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f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00.png"/><Relationship Id="rId3" Type="http://schemas.openxmlformats.org/officeDocument/2006/relationships/image" Target="../media/image33.svg"/><Relationship Id="rId21" Type="http://schemas.openxmlformats.org/officeDocument/2006/relationships/image" Target="../media/image10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Relationship Id="rId9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3.svg"/><Relationship Id="rId7" Type="http://schemas.openxmlformats.org/officeDocument/2006/relationships/image" Target="../media/image12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sv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svg"/><Relationship Id="rId5" Type="http://schemas.openxmlformats.org/officeDocument/2006/relationships/image" Target="../media/image151.sv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164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7" Type="http://schemas.openxmlformats.org/officeDocument/2006/relationships/image" Target="../media/image170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Organization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72E29-AB7D-7A04-5924-862A782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Harvard Mark I – 1944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C5A46-31F4-57A4-6DB8-B845D0FF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8" y="1295400"/>
            <a:ext cx="572955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 January 2018, Apple published this TV spot showing its vision of the future…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How do you think this commercial was received?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/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noFill/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282A2"/>
                    </a:solidFill>
                  </a:rPr>
                  <a:t>An 3.8 GHz processor can execute 3,800,000,000 operations each second</a:t>
                </a:r>
              </a:p>
              <a:p>
                <a:endParaRPr lang="es-MX" sz="2800" b="1" dirty="0">
                  <a:solidFill>
                    <a:srgbClr val="1282A2"/>
                  </a:solidFill>
                </a:endParaRPr>
              </a:p>
              <a:p>
                <a:r>
                  <a:rPr lang="es-MX" sz="2800" b="1" dirty="0">
                    <a:solidFill>
                      <a:srgbClr val="1282A2"/>
                    </a:solidFill>
                  </a:rPr>
                  <a:t>Remeber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s-MX" sz="2800" b="1" dirty="0">
                  <a:solidFill>
                    <a:srgbClr val="1282A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blipFill>
                <a:blip r:embed="rId7"/>
                <a:stretch>
                  <a:fillRect l="-2308" t="-1794"/>
                </a:stretch>
              </a:blipFill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Intel i7 desktop computer CPU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İpad pro— What's a computer– Apple">
            <a:hlinkClick r:id="" action="ppaction://media"/>
            <a:extLst>
              <a:ext uri="{FF2B5EF4-FFF2-40B4-BE49-F238E27FC236}">
                <a16:creationId xmlns:a16="http://schemas.microsoft.com/office/drawing/2014/main" id="{01651A29-4262-1936-ABA7-663DC284AB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Qualcomm Snapdragon processor for a mobile device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RAM memory (random access memory) is part of the computer main memory, or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It is used to load and execute the operating system, programs, and applications.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which means that it requires electricity to operate. If you power off the computer, data will be lost.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During runtime, all program data is stored in RAM memory.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RAM memory is usually measured in Gigabytes (GB).</a:t>
            </a:r>
          </a:p>
          <a:p>
            <a:endParaRPr lang="es-MX" sz="2400" dirty="0"/>
          </a:p>
          <a:p>
            <a:r>
              <a:rPr lang="es-MX" sz="2400" dirty="0"/>
              <a:t>A modern computer usually has around 8 GB of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ROM – Read Only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ROM memory is part of the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computer memory.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It stores critical information for the operation of any computer.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Contradictory to its name, ROM memory Its name comes from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not being able to change what this memory is used for.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also called non-volatile, which means it does not require energy to store its contents.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the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System),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which includes things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Processor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Boot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Fan profile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294"/>
            <a:ext cx="2817489" cy="21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135193" y="2890391"/>
            <a:ext cx="5779850" cy="1077218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modern computer usually has 1 MB of ROM memory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from a 2000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of a modern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Secondary memory includes all persistent storage devices that can be connected to a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Hard disk drive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state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Card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 hardware device that is connected to a computer to transfer information into and out of a computer is considered 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 device.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They are also called I/O devices (input/output).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 and keyboard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controller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</a:t>
            </a:r>
            <a:r>
              <a:rPr lang="es-MX" dirty="0" err="1"/>
              <a:t>Peripheral</a:t>
            </a:r>
            <a:r>
              <a:rPr lang="es-MX" dirty="0"/>
              <a:t> </a:t>
            </a:r>
            <a:r>
              <a:rPr lang="es-MX" dirty="0" err="1"/>
              <a:t>Devices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Some devices work as both input / output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69900"/>
            <a:ext cx="59182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E61067-D3B6-AEF5-82C4-DC41765FBE6E}"/>
              </a:ext>
            </a:extLst>
          </p:cNvPr>
          <p:cNvSpPr txBox="1"/>
          <p:nvPr/>
        </p:nvSpPr>
        <p:spPr>
          <a:xfrm>
            <a:off x="304799" y="1295400"/>
            <a:ext cx="6629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and in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Interprets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Keeps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clockrate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metronome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23774AD-097E-3813-CEA3-97A982A1743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Control </a:t>
            </a:r>
            <a:r>
              <a:rPr lang="es-MX" dirty="0" err="1"/>
              <a:t>Unit</a:t>
            </a:r>
            <a:endParaRPr lang="en-US" dirty="0"/>
          </a:p>
        </p:txBody>
      </p:sp>
      <p:pic>
        <p:nvPicPr>
          <p:cNvPr id="5" name="Graphic 4" descr="Metronome with solid fill">
            <a:extLst>
              <a:ext uri="{FF2B5EF4-FFF2-40B4-BE49-F238E27FC236}">
                <a16:creationId xmlns:a16="http://schemas.microsoft.com/office/drawing/2014/main" id="{9AEBBD5F-1990-6C97-8BE5-F105E3986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00" y="43434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ALU –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Logical</a:t>
            </a:r>
            <a:r>
              <a:rPr lang="es-MX" dirty="0"/>
              <a:t>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EF2CA-FC8B-A0E9-4EF8-160D42CBF9DA}"/>
              </a:ext>
            </a:extLst>
          </p:cNvPr>
          <p:cNvSpPr txBox="1"/>
          <p:nvPr/>
        </p:nvSpPr>
        <p:spPr>
          <a:xfrm>
            <a:off x="304799" y="1295400"/>
            <a:ext cx="6400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Executes 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such as additions, subtractions,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8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9906000" y="16002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Cache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4C545-34E5-010B-835B-A7AF51234043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has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RAM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22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5029200" y="13716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2476501" y="37338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4876175" y="37338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905EF5-0785-BA79-35C6-9E75D983CB37}"/>
              </a:ext>
            </a:extLst>
          </p:cNvPr>
          <p:cNvGrpSpPr/>
          <p:nvPr/>
        </p:nvGrpSpPr>
        <p:grpSpPr>
          <a:xfrm>
            <a:off x="7086600" y="1282701"/>
            <a:ext cx="2971800" cy="4343400"/>
            <a:chOff x="7086600" y="1282701"/>
            <a:chExt cx="2971800" cy="4343400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C8436E5C-D133-4EEA-9DAE-8E618C91D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5" t="12931" r="5374" b="13362"/>
            <a:stretch/>
          </p:blipFill>
          <p:spPr>
            <a:xfrm>
              <a:off x="7086600" y="1282701"/>
              <a:ext cx="2971800" cy="4343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4CC6BE-EDA8-A3F0-2C4A-ADF35D0F312D}"/>
                </a:ext>
              </a:extLst>
            </p:cNvPr>
            <p:cNvSpPr/>
            <p:nvPr/>
          </p:nvSpPr>
          <p:spPr>
            <a:xfrm>
              <a:off x="8229600" y="3124200"/>
              <a:ext cx="1600200" cy="457200"/>
            </a:xfrm>
            <a:prstGeom prst="rect">
              <a:avLst/>
            </a:prstGeom>
            <a:solidFill>
              <a:srgbClr val="FF8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0505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do” 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set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instructions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a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perform</a:t>
            </a:r>
            <a:r>
              <a:rPr lang="es-MX" dirty="0"/>
              <a:t> a </a:t>
            </a:r>
            <a:r>
              <a:rPr lang="es-MX" dirty="0" err="1"/>
              <a:t>result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</a:t>
            </a:r>
            <a:r>
              <a:rPr lang="es-MX" dirty="0" err="1"/>
              <a:t>complexity</a:t>
            </a:r>
            <a:r>
              <a:rPr lang="es-MX" dirty="0"/>
              <a:t> can </a:t>
            </a:r>
            <a:r>
              <a:rPr lang="es-MX" dirty="0" err="1"/>
              <a:t>vary</a:t>
            </a:r>
            <a:r>
              <a:rPr lang="es-MX" dirty="0"/>
              <a:t> </a:t>
            </a:r>
            <a:r>
              <a:rPr lang="es-MX" dirty="0" err="1"/>
              <a:t>widely</a:t>
            </a:r>
            <a:r>
              <a:rPr lang="es-MX" dirty="0"/>
              <a:t> – </a:t>
            </a:r>
            <a:r>
              <a:rPr lang="es-MX" dirty="0" err="1"/>
              <a:t>it</a:t>
            </a:r>
            <a:r>
              <a:rPr lang="es-MX" dirty="0"/>
              <a:t> can be a simple </a:t>
            </a:r>
            <a:r>
              <a:rPr lang="es-MX" dirty="0" err="1"/>
              <a:t>math</a:t>
            </a:r>
            <a:r>
              <a:rPr lang="es-MX" dirty="0"/>
              <a:t> </a:t>
            </a:r>
            <a:r>
              <a:rPr lang="es-MX" dirty="0" err="1"/>
              <a:t>calculation</a:t>
            </a:r>
            <a:r>
              <a:rPr lang="es-MX" dirty="0"/>
              <a:t>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operating</a:t>
            </a:r>
            <a:r>
              <a:rPr lang="es-MX" dirty="0"/>
              <a:t> </a:t>
            </a:r>
            <a:r>
              <a:rPr lang="es-MX" dirty="0" err="1"/>
              <a:t>system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hundreds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thousands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lines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can be </a:t>
            </a:r>
            <a:r>
              <a:rPr lang="es-MX" dirty="0" err="1"/>
              <a:t>mainly</a:t>
            </a:r>
            <a:r>
              <a:rPr lang="es-MX" dirty="0"/>
              <a:t> </a:t>
            </a:r>
            <a:r>
              <a:rPr lang="es-MX" dirty="0" err="1"/>
              <a:t>classified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groups</a:t>
            </a:r>
            <a:r>
              <a:rPr lang="es-MX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System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Application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 err="1"/>
              <a:t>System</a:t>
            </a:r>
            <a:r>
              <a:rPr lang="es-MX" dirty="0"/>
              <a:t>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 err="1">
                <a:solidFill>
                  <a:srgbClr val="FEFCFB"/>
                </a:solidFill>
              </a:rPr>
              <a:t>How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many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operating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systems</a:t>
            </a:r>
            <a:r>
              <a:rPr lang="es-MX" sz="3600" dirty="0">
                <a:solidFill>
                  <a:srgbClr val="FEFCFB"/>
                </a:solidFill>
              </a:rPr>
              <a:t> can </a:t>
            </a:r>
            <a:r>
              <a:rPr lang="es-MX" sz="3600" dirty="0" err="1">
                <a:solidFill>
                  <a:srgbClr val="FEFCFB"/>
                </a:solidFill>
              </a:rPr>
              <a:t>you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name</a:t>
            </a:r>
            <a:r>
              <a:rPr lang="es-MX" sz="3600" dirty="0">
                <a:solidFill>
                  <a:srgbClr val="FEFCFB"/>
                </a:solidFill>
              </a:rPr>
              <a:t>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System Software –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An operating system is the bundle of programs in charge of administrating and managinig a set of hardware resources</a:t>
            </a:r>
          </a:p>
          <a:p>
            <a:pPr marL="0" indent="0">
              <a:buNone/>
            </a:pPr>
            <a:r>
              <a:rPr lang="es-MX" dirty="0"/>
              <a:t>All operating systems manage four main resources: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task manager is in charge of all tasks or processes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in a 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Balances the CPU load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so that multiple programs can be executed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Orders and executes tasks based on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This manager is in charge of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access to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data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stored in secondary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has tools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and interpret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Memory manager handles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allocation on each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RAM is a finite resource, it is important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and free it intelligently.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is the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between each hardware device and its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communicate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peripheral devices (mice, keyboards) support generic drivers, such as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 – Human Interface Device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How many applications can you name?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Company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Recreational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Learning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Security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Computer that makes its way to a computer with the intention of </a:t>
            </a:r>
            <a:r>
              <a:rPr lang="es-MX" b="1" dirty="0">
                <a:solidFill>
                  <a:srgbClr val="F55D3E"/>
                </a:solidFill>
              </a:rPr>
              <a:t>damaging the user</a:t>
            </a:r>
            <a:r>
              <a:rPr lang="es-MX" dirty="0">
                <a:solidFill>
                  <a:srgbClr val="14151A"/>
                </a:solidFill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It copies and replicates by itself, infecting other programs and files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Replicates to other devices connected in the same network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Infiltrates a computer to spy on its users, stealing sensible information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Enters your computer disguised as an unoffensive file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Blocks access to your computer until a ransom is payed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Displays unwanted pubilicity while the computer is operated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Logs and stores all 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Gains admin access to a a device, allowing it to install other malicious software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</TotalTime>
  <Words>1418</Words>
  <Application>Microsoft Office PowerPoint</Application>
  <PresentationFormat>Widescreen</PresentationFormat>
  <Paragraphs>249</Paragraphs>
  <Slides>84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Rubik</vt:lpstr>
      <vt:lpstr>Rokkitt</vt:lpstr>
      <vt:lpstr>Arial</vt:lpstr>
      <vt:lpstr>Cambria Math</vt:lpstr>
      <vt:lpstr>Calibri</vt:lpstr>
      <vt:lpstr>Office Theme</vt:lpstr>
      <vt:lpstr>Topic 1</vt:lpstr>
      <vt:lpstr>In January 2018, Apple published this TV spot showing its vision of the future…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Harvard Mark I – 1944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Neumann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System software</vt:lpstr>
      <vt:lpstr>PowerPoint Presentation</vt:lpstr>
      <vt:lpstr>System Software – Operating Systems</vt:lpstr>
      <vt:lpstr>Administrador de Procesos</vt:lpstr>
      <vt:lpstr>Task Manager</vt:lpstr>
      <vt:lpstr>File Manager</vt:lpstr>
      <vt:lpstr>File Manager</vt:lpstr>
      <vt:lpstr>File Manager</vt:lpstr>
      <vt:lpstr>Memory Manager</vt:lpstr>
      <vt:lpstr>Memory Manager</vt:lpstr>
      <vt:lpstr>Device Manager</vt:lpstr>
      <vt:lpstr>Device Manager</vt:lpstr>
      <vt:lpstr>Device Manager</vt:lpstr>
      <vt:lpstr>Application Software</vt:lpstr>
      <vt:lpstr>PowerPoint Presentation</vt:lpstr>
      <vt:lpstr>Application Software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267</cp:revision>
  <dcterms:created xsi:type="dcterms:W3CDTF">2020-08-06T14:47:51Z</dcterms:created>
  <dcterms:modified xsi:type="dcterms:W3CDTF">2023-08-13T14:22:23Z</dcterms:modified>
</cp:coreProperties>
</file>